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3" r:id="rId6"/>
    <p:sldId id="265" r:id="rId7"/>
    <p:sldId id="266" r:id="rId8"/>
    <p:sldId id="267" r:id="rId9"/>
    <p:sldId id="260" r:id="rId10"/>
    <p:sldId id="261" r:id="rId11"/>
    <p:sldId id="262" r:id="rId12"/>
    <p:sldId id="258" r:id="rId13"/>
    <p:sldId id="268" r:id="rId14"/>
    <p:sldId id="270" r:id="rId15"/>
    <p:sldId id="269" r:id="rId16"/>
    <p:sldId id="272" r:id="rId17"/>
    <p:sldId id="271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D60E68B1-9698-4CC2-834F-DF6BC0DE6AE9}"/>
    <pc:docChg chg="sldOrd">
      <pc:chgData name="Fluitsma, D.W.P.M. (Daniel)" userId="aab17d33-b89b-4526-b7c1-165dab8f619f" providerId="ADAL" clId="{D60E68B1-9698-4CC2-834F-DF6BC0DE6AE9}" dt="2022-06-13T08:52:51.892" v="0"/>
      <pc:docMkLst>
        <pc:docMk/>
      </pc:docMkLst>
      <pc:sldChg chg="ord">
        <pc:chgData name="Fluitsma, D.W.P.M. (Daniel)" userId="aab17d33-b89b-4526-b7c1-165dab8f619f" providerId="ADAL" clId="{D60E68B1-9698-4CC2-834F-DF6BC0DE6AE9}" dt="2022-06-13T08:52:51.892" v="0"/>
        <pc:sldMkLst>
          <pc:docMk/>
          <pc:sldMk cId="3752132928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75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37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040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99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3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480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00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8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49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001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393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8D62B-3D95-44F9-94CF-3F20B15EF09A}" type="datetimeFigureOut">
              <a:rPr lang="nl-NL" smtClean="0"/>
              <a:t>13-6-2022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46D2-F10F-4927-A2E5-F25B7B3B58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40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Verzorgingsstaat onder druk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Welke problemen kent de Nederlandse verzorgingsstaat en hoe ziet de toekomst van de verzorgingsstaat er uit?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02733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Misbruik van de verzorgingsstaat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nl-NL" dirty="0"/>
          </a:p>
          <a:p>
            <a:r>
              <a:rPr lang="nl-NL" dirty="0"/>
              <a:t>Mensen die in de uitkering zitten (WW, WULBZ, WIA, AOW, ANW, WWB) en er ‘zwart’ bij werken;</a:t>
            </a:r>
          </a:p>
          <a:p>
            <a:endParaRPr lang="nl-NL" dirty="0"/>
          </a:p>
          <a:p>
            <a:r>
              <a:rPr lang="nl-NL" dirty="0"/>
              <a:t>Mensen die samenwonen en onterecht huurtoeslag krijgen;</a:t>
            </a:r>
          </a:p>
          <a:p>
            <a:endParaRPr lang="nl-NL" dirty="0"/>
          </a:p>
          <a:p>
            <a:r>
              <a:rPr lang="nl-NL" dirty="0"/>
              <a:t>Mensen die ‘zwart’ werken en onterecht zorgtoeslag krijgen;</a:t>
            </a:r>
          </a:p>
          <a:p>
            <a:endParaRPr lang="nl-NL" dirty="0"/>
          </a:p>
          <a:p>
            <a:r>
              <a:rPr lang="nl-NL" dirty="0"/>
              <a:t>Mensen die frauderen bij de belastingaangifte (inkomen en of uitgaven voor onderwijs en zorg)</a:t>
            </a:r>
          </a:p>
          <a:p>
            <a:endParaRPr lang="nl-NL" dirty="0"/>
          </a:p>
          <a:p>
            <a:r>
              <a:rPr lang="nl-NL" dirty="0"/>
              <a:t>…..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2285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doet de overheid om de problemen van de verzorgingsstaat op te lossen? (1/2)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nl-NL" sz="9600" dirty="0"/>
          </a:p>
          <a:p>
            <a:r>
              <a:rPr lang="nl-NL" sz="11200" dirty="0"/>
              <a:t>Maatregelen nemen om werken te stimuleren door:</a:t>
            </a:r>
          </a:p>
          <a:p>
            <a:pPr marL="0" indent="0">
              <a:buNone/>
            </a:pPr>
            <a:endParaRPr lang="nl-NL" sz="9600" dirty="0"/>
          </a:p>
          <a:p>
            <a:pPr>
              <a:buFontTx/>
              <a:buChar char="-"/>
            </a:pPr>
            <a:r>
              <a:rPr lang="nl-NL" sz="9600" dirty="0"/>
              <a:t>Verlagen van de loonbelasting voor de werkgever;</a:t>
            </a:r>
          </a:p>
          <a:p>
            <a:pPr>
              <a:buFontTx/>
              <a:buChar char="-"/>
            </a:pPr>
            <a:r>
              <a:rPr lang="nl-NL" sz="9600" dirty="0"/>
              <a:t>Langer doorwerken stimuleren (van 65 naar 67).</a:t>
            </a:r>
          </a:p>
          <a:p>
            <a:pPr>
              <a:buFontTx/>
              <a:buChar char="-"/>
            </a:pPr>
            <a:endParaRPr lang="nl-NL" sz="4400" dirty="0"/>
          </a:p>
          <a:p>
            <a:pPr>
              <a:buFontTx/>
              <a:buChar char="-"/>
            </a:pPr>
            <a:endParaRPr lang="nl-NL" sz="4400" dirty="0"/>
          </a:p>
          <a:p>
            <a:r>
              <a:rPr lang="nl-NL" sz="11200" dirty="0"/>
              <a:t>Eigen verantwoordelijkheid geven aan mensen en bedrijven door:</a:t>
            </a:r>
          </a:p>
          <a:p>
            <a:pPr marL="0" indent="0">
              <a:buNone/>
            </a:pPr>
            <a:endParaRPr lang="nl-NL" sz="11200" dirty="0"/>
          </a:p>
          <a:p>
            <a:pPr>
              <a:buFontTx/>
              <a:buChar char="-"/>
            </a:pPr>
            <a:r>
              <a:rPr lang="nl-NL" sz="9600" dirty="0"/>
              <a:t>Werkgevers twee jaar door te laten betalen aan zieke werknemers;</a:t>
            </a:r>
          </a:p>
          <a:p>
            <a:pPr>
              <a:buFontTx/>
              <a:buChar char="-"/>
            </a:pPr>
            <a:r>
              <a:rPr lang="nl-NL" sz="9600" dirty="0"/>
              <a:t>Studenten die te lang over hun studie doen meer collegegeld te laten betalen;</a:t>
            </a:r>
          </a:p>
          <a:p>
            <a:pPr>
              <a:buFontTx/>
              <a:buChar char="-"/>
            </a:pPr>
            <a:r>
              <a:rPr lang="nl-NL" sz="9600" dirty="0"/>
              <a:t>Invoering van het eigen risico in de zorg;</a:t>
            </a:r>
          </a:p>
          <a:p>
            <a:pPr>
              <a:buFontTx/>
              <a:buChar char="-"/>
            </a:pPr>
            <a:r>
              <a:rPr lang="nl-NL" sz="9600" dirty="0"/>
              <a:t>Invoering sollicitatieplicht voor mensen met WW en WWB.</a:t>
            </a:r>
          </a:p>
          <a:p>
            <a:pPr>
              <a:buFontTx/>
              <a:buChar char="-"/>
            </a:pPr>
            <a:endParaRPr lang="nl-NL" sz="9600" dirty="0"/>
          </a:p>
          <a:p>
            <a:pPr>
              <a:buFontTx/>
              <a:buChar char="-"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75123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doet de overheid om de problemen van de verzorgingsstaat op te lossen? (2/2)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Controle op misbruik van uitkeringen en voorzieningen door:</a:t>
            </a:r>
          </a:p>
          <a:p>
            <a:endParaRPr lang="nl-NL" dirty="0"/>
          </a:p>
          <a:p>
            <a:pPr>
              <a:buFontTx/>
              <a:buChar char="-"/>
            </a:pPr>
            <a:r>
              <a:rPr lang="nl-NL" dirty="0"/>
              <a:t>Controleren van belastingaangifte;</a:t>
            </a:r>
          </a:p>
          <a:p>
            <a:pPr>
              <a:buFontTx/>
              <a:buChar char="-"/>
            </a:pPr>
            <a:r>
              <a:rPr lang="nl-NL" dirty="0"/>
              <a:t>Controleren op ‘zwart’ werk;</a:t>
            </a:r>
          </a:p>
          <a:p>
            <a:pPr>
              <a:buFontTx/>
              <a:buChar char="-"/>
            </a:pPr>
            <a:r>
              <a:rPr lang="nl-NL" dirty="0"/>
              <a:t>Controle op illegale arbeiders;</a:t>
            </a:r>
          </a:p>
          <a:p>
            <a:pPr>
              <a:buFontTx/>
              <a:buChar char="-"/>
            </a:pPr>
            <a:r>
              <a:rPr lang="nl-NL" dirty="0"/>
              <a:t>Controle bij bedrijven op arbeidsomstandigheden;</a:t>
            </a:r>
          </a:p>
          <a:p>
            <a:pPr>
              <a:buFontTx/>
              <a:buChar char="-"/>
            </a:pPr>
            <a:r>
              <a:rPr lang="nl-NL" dirty="0"/>
              <a:t>Controle op fraude met uitkeringen en boetes uitgeven.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762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ontwikkelingen in de verzorgingsstaat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/>
          </a:p>
          <a:p>
            <a:r>
              <a:rPr lang="nl-NL" dirty="0"/>
              <a:t>De door de overheid genomen maatregelen om de verzorgingsstaat betaalbaar (der) te maken hebben de problemen deels opgelost;</a:t>
            </a:r>
          </a:p>
          <a:p>
            <a:endParaRPr lang="nl-NL" dirty="0"/>
          </a:p>
          <a:p>
            <a:r>
              <a:rPr lang="nl-NL" dirty="0"/>
              <a:t>Periodes van economische bloei en economische neergang hebben een grote invloed op de betaalbaarheid van de verzorgingsstaat;</a:t>
            </a:r>
          </a:p>
          <a:p>
            <a:endParaRPr lang="nl-NL" dirty="0"/>
          </a:p>
          <a:p>
            <a:r>
              <a:rPr lang="nl-NL" dirty="0"/>
              <a:t>De verzorgingsstaat moet grondig herzien worden:</a:t>
            </a:r>
          </a:p>
          <a:p>
            <a:pPr>
              <a:buFontTx/>
              <a:buChar char="-"/>
            </a:pPr>
            <a:r>
              <a:rPr lang="nl-NL" dirty="0"/>
              <a:t>Verschuiving oude naar nieuwe risico’s</a:t>
            </a:r>
          </a:p>
          <a:p>
            <a:pPr>
              <a:buFontTx/>
              <a:buChar char="-"/>
            </a:pPr>
            <a:r>
              <a:rPr lang="nl-NL" dirty="0"/>
              <a:t>Veranderde verhouding tussen de generaties</a:t>
            </a:r>
          </a:p>
        </p:txBody>
      </p:sp>
    </p:spTree>
    <p:extLst>
      <p:ext uri="{BB962C8B-B14F-4D97-AF65-F5344CB8AC3E}">
        <p14:creationId xmlns:p14="http://schemas.microsoft.com/office/powerpoint/2010/main" val="4291120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risico’s, nieuwe behoeftes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Meer behoefte aan kinderopvang:</a:t>
            </a:r>
          </a:p>
          <a:p>
            <a:pPr marL="0" indent="0">
              <a:buNone/>
            </a:pPr>
            <a:r>
              <a:rPr lang="nl-NL" dirty="0"/>
              <a:t>   Wie is daarvoor verantwoordelijk? Ouders, werkgevers of de overheid?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Risico van plotseling ontslag:</a:t>
            </a:r>
          </a:p>
          <a:p>
            <a:pPr marL="0" indent="0">
              <a:buNone/>
            </a:pPr>
            <a:r>
              <a:rPr lang="nl-NL" dirty="0"/>
              <a:t>  Goede scholing wordt steeds belangrijker.</a:t>
            </a:r>
          </a:p>
          <a:p>
            <a:pPr marL="0" indent="0">
              <a:buNone/>
            </a:pPr>
            <a:r>
              <a:rPr lang="nl-NL" dirty="0"/>
              <a:t>   Wie is daarvoor verantwoordelijk? Werknemer, werkgevers of de overheid?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671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Verhouding tussen de generaties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 De Nederlandse samenleving wordt geconfronteerd met </a:t>
            </a:r>
          </a:p>
          <a:p>
            <a:pPr marL="0" indent="0">
              <a:buNone/>
            </a:pPr>
            <a:r>
              <a:rPr lang="nl-NL" dirty="0"/>
              <a:t>‘vergrijzing’ en ontgroening;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Werkende mensen moeten meer belasting en premie gaan betalen om de verzorgingsstaat te kunnen blijven financieren;</a:t>
            </a:r>
          </a:p>
          <a:p>
            <a:endParaRPr lang="nl-NL" dirty="0"/>
          </a:p>
          <a:p>
            <a:r>
              <a:rPr lang="nl-NL" dirty="0"/>
              <a:t>Ouderen maken relatief veel gebruik van de verzorgingsstaat (AOW en gezondheidszorg en huurtoeslag en zorgtoeslag)</a:t>
            </a:r>
          </a:p>
          <a:p>
            <a:endParaRPr lang="nl-NL" dirty="0"/>
          </a:p>
          <a:p>
            <a:r>
              <a:rPr lang="nl-NL" dirty="0"/>
              <a:t>Gevaar dat verzorgingsstaat vooral voor en van ouderen wordt;</a:t>
            </a:r>
          </a:p>
          <a:p>
            <a:endParaRPr lang="nl-NL" dirty="0"/>
          </a:p>
          <a:p>
            <a:r>
              <a:rPr lang="nl-NL" dirty="0"/>
              <a:t>Spanningen tussen de generaties (jongeren en ouderen)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9427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Oplossingen spanning tussen generaties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Er moeten voldoende uitkeringen en voorzieningen zijn voor alle generaties;</a:t>
            </a:r>
          </a:p>
          <a:p>
            <a:endParaRPr lang="nl-NL" dirty="0"/>
          </a:p>
          <a:p>
            <a:r>
              <a:rPr lang="nl-NL" dirty="0"/>
              <a:t>Indien er voor alle generaties voldoende uitkeringen en voorzieningen zijn in de verzorgingsstaat, blijft de solidariteit behouden.</a:t>
            </a:r>
          </a:p>
          <a:p>
            <a:endParaRPr lang="nl-NL" dirty="0"/>
          </a:p>
          <a:p>
            <a:r>
              <a:rPr lang="nl-NL" dirty="0"/>
              <a:t>Solidariteit tussen de </a:t>
            </a:r>
            <a:r>
              <a:rPr lang="nl-NL"/>
              <a:t>generaties is </a:t>
            </a:r>
            <a:r>
              <a:rPr lang="nl-NL" dirty="0"/>
              <a:t>belangrijk voor de sociale cohesie.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2473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934" y="0"/>
            <a:ext cx="11809390" cy="720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89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Kritiek op de Nederlandse verzorgingsstaat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Kritiek op de Nederlandse verzorgingsstaat, omdat: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De verzorgingsstaat te duur is;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De vele uitkeringen en voorzieningen mensen passief maken;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- Mensen misbruik maken van de verzorgingsstaat. </a:t>
            </a:r>
          </a:p>
        </p:txBody>
      </p:sp>
    </p:spTree>
    <p:extLst>
      <p:ext uri="{BB962C8B-B14F-4D97-AF65-F5344CB8AC3E}">
        <p14:creationId xmlns:p14="http://schemas.microsoft.com/office/powerpoint/2010/main" val="149157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Hoge kosten voor de verzorgingsstaat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Zeventig procent van alle overheidsuitgaven gaat naar de verzorgingsstaat;</a:t>
            </a:r>
          </a:p>
          <a:p>
            <a:endParaRPr lang="nl-NL" dirty="0"/>
          </a:p>
          <a:p>
            <a:r>
              <a:rPr lang="nl-NL" dirty="0"/>
              <a:t>Het aantal mensen dat gebruikmaakt van de voorzieningen is groter dan aan het begin van de verzorgingsstaat werd verwacht;</a:t>
            </a:r>
          </a:p>
        </p:txBody>
      </p:sp>
    </p:spTree>
    <p:extLst>
      <p:ext uri="{BB962C8B-B14F-4D97-AF65-F5344CB8AC3E}">
        <p14:creationId xmlns:p14="http://schemas.microsoft.com/office/powerpoint/2010/main" val="184583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Wet Werk en Bijstand (WWB)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Aantal mensen dat gebruik maakt van de WWB: </a:t>
            </a:r>
          </a:p>
          <a:p>
            <a:pPr marL="0" indent="0">
              <a:buNone/>
            </a:pPr>
            <a:r>
              <a:rPr lang="nl-NL" dirty="0"/>
              <a:t>Bron: CBS.nl </a:t>
            </a:r>
          </a:p>
          <a:p>
            <a:endParaRPr lang="nl-NL" dirty="0"/>
          </a:p>
          <a:p>
            <a:r>
              <a:rPr lang="nl-NL" dirty="0"/>
              <a:t>1970: 170.000</a:t>
            </a:r>
          </a:p>
          <a:p>
            <a:r>
              <a:rPr lang="nl-NL" dirty="0"/>
              <a:t>2000: 348.000</a:t>
            </a:r>
          </a:p>
          <a:p>
            <a:r>
              <a:rPr lang="nl-NL" dirty="0"/>
              <a:t>2005: 336.000</a:t>
            </a:r>
          </a:p>
          <a:p>
            <a:r>
              <a:rPr lang="nl-NL" dirty="0"/>
              <a:t>2010: 297.000</a:t>
            </a:r>
          </a:p>
          <a:p>
            <a:r>
              <a:rPr lang="nl-NL" dirty="0"/>
              <a:t>2014: 371.000</a:t>
            </a:r>
          </a:p>
          <a:p>
            <a:r>
              <a:rPr lang="nl-NL" dirty="0"/>
              <a:t>2015: 382.000</a:t>
            </a:r>
          </a:p>
          <a:p>
            <a:r>
              <a:rPr lang="nl-NL" dirty="0"/>
              <a:t>2016: 390.000 (Januari)</a:t>
            </a:r>
          </a:p>
        </p:txBody>
      </p:sp>
    </p:spTree>
    <p:extLst>
      <p:ext uri="{BB962C8B-B14F-4D97-AF65-F5344CB8AC3E}">
        <p14:creationId xmlns:p14="http://schemas.microsoft.com/office/powerpoint/2010/main" val="59673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nl-NL" dirty="0"/>
              <a:t>De Wet Werk en Bijstand (WWB) bedragen 2016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946" y="1387366"/>
            <a:ext cx="12086054" cy="493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De Algemene Ouderdomswet (AOW) bedragen 2016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1355834"/>
            <a:ext cx="11824138" cy="504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9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AOW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Aantal mensen dat gebruik maakt van de AOW: </a:t>
            </a:r>
          </a:p>
          <a:p>
            <a:pPr marL="0" indent="0">
              <a:buNone/>
            </a:pPr>
            <a:r>
              <a:rPr lang="nl-NL" dirty="0"/>
              <a:t>Bron: CBS.nl </a:t>
            </a:r>
          </a:p>
          <a:p>
            <a:endParaRPr lang="nl-NL" dirty="0"/>
          </a:p>
          <a:p>
            <a:r>
              <a:rPr lang="nl-NL" dirty="0"/>
              <a:t>1960:    800.000</a:t>
            </a:r>
          </a:p>
          <a:p>
            <a:r>
              <a:rPr lang="nl-NL" dirty="0"/>
              <a:t>2000: 2.350.000</a:t>
            </a:r>
          </a:p>
          <a:p>
            <a:r>
              <a:rPr lang="nl-NL" dirty="0"/>
              <a:t>2005: 2.570.000</a:t>
            </a:r>
          </a:p>
          <a:p>
            <a:r>
              <a:rPr lang="nl-NL" dirty="0"/>
              <a:t>2010: 2.900.000</a:t>
            </a:r>
          </a:p>
          <a:p>
            <a:r>
              <a:rPr lang="nl-NL" dirty="0"/>
              <a:t>2014: 3.255.000</a:t>
            </a:r>
          </a:p>
          <a:p>
            <a:r>
              <a:rPr lang="nl-NL" dirty="0"/>
              <a:t>2015:3.326.000</a:t>
            </a:r>
          </a:p>
          <a:p>
            <a:r>
              <a:rPr lang="nl-NL" dirty="0"/>
              <a:t>2016: 3.348.000</a:t>
            </a:r>
          </a:p>
        </p:txBody>
      </p:sp>
    </p:spTree>
    <p:extLst>
      <p:ext uri="{BB962C8B-B14F-4D97-AF65-F5344CB8AC3E}">
        <p14:creationId xmlns:p14="http://schemas.microsoft.com/office/powerpoint/2010/main" val="206079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 bij hoge kosten voor de verzorgingsstaat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1423" cy="4351338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1970: 170.000 mensen bijstand     -  2016: 390.000</a:t>
            </a:r>
          </a:p>
          <a:p>
            <a:r>
              <a:rPr lang="nl-NL" dirty="0"/>
              <a:t>1960: (omgerekend) 1 miljard euro voor onderwijs</a:t>
            </a:r>
          </a:p>
          <a:p>
            <a:pPr marL="0" indent="0">
              <a:buNone/>
            </a:pPr>
            <a:r>
              <a:rPr lang="nl-NL" dirty="0"/>
              <a:t>   2010: 34 miljard euro voor onderwijs</a:t>
            </a:r>
          </a:p>
          <a:p>
            <a:r>
              <a:rPr lang="nl-NL" dirty="0"/>
              <a:t>1960: 100.000 WIA- uitkeringen    - 2004: 1.000.000 WIA- uitkeringen</a:t>
            </a:r>
          </a:p>
          <a:p>
            <a:r>
              <a:rPr lang="nl-NL" dirty="0"/>
              <a:t>1960: 800.000 AOW- uitkeringen   - 2016: 3.348.000 AOW- uitkeringen</a:t>
            </a:r>
          </a:p>
          <a:p>
            <a:r>
              <a:rPr lang="nl-NL" dirty="0"/>
              <a:t>1960: (omgerekend) 17 miljard euro voor de gezondheidszorg</a:t>
            </a:r>
          </a:p>
          <a:p>
            <a:pPr marL="0" indent="0">
              <a:buNone/>
            </a:pPr>
            <a:r>
              <a:rPr lang="nl-NL" dirty="0"/>
              <a:t>   2010: 87 miljard euro voor de gezondheidszorg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35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Voorzieningen en uitkeringen: </a:t>
            </a:r>
            <a:br>
              <a:rPr lang="nl-NL" dirty="0"/>
            </a:br>
            <a:r>
              <a:rPr lang="nl-NL" dirty="0"/>
              <a:t>vangnet of hangmat?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/>
          </a:p>
          <a:p>
            <a:r>
              <a:rPr lang="nl-NL" dirty="0"/>
              <a:t>Uitkeringen en voorzieningen kunnen mensen passief maken als die te weinig worden uitgedaagd om zelf naar oplossingen te zoeken;</a:t>
            </a:r>
          </a:p>
          <a:p>
            <a:endParaRPr lang="nl-NL" dirty="0"/>
          </a:p>
          <a:p>
            <a:r>
              <a:rPr lang="nl-NL" dirty="0"/>
              <a:t>Armoedeval: de financiële prikkel om uit de uitkering/ voorziening te komen ontbreekt bij uitkeringsgerechtigden, omdat ze een uitkering en’ of toeslagen kwijtraken als ze betaald werk gaan verrichten;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Gezondheidszorg: omdat je voor het gebruik van de gezondheidszorg nauwelijks hoeft te betalen, ontbreekt bij veel mensen de prikkel om gezonder te gaan leven.</a:t>
            </a:r>
          </a:p>
        </p:txBody>
      </p:sp>
    </p:spTree>
    <p:extLst>
      <p:ext uri="{BB962C8B-B14F-4D97-AF65-F5344CB8AC3E}">
        <p14:creationId xmlns:p14="http://schemas.microsoft.com/office/powerpoint/2010/main" val="4486064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798</Words>
  <Application>Microsoft Office PowerPoint</Application>
  <PresentationFormat>Breedbeeld</PresentationFormat>
  <Paragraphs>136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Kantoorthema</vt:lpstr>
      <vt:lpstr>Verzorgingsstaat onder druk</vt:lpstr>
      <vt:lpstr>Kritiek op de Nederlandse verzorgingsstaat</vt:lpstr>
      <vt:lpstr>Hoge kosten voor de verzorgingsstaat</vt:lpstr>
      <vt:lpstr>De Wet Werk en Bijstand (WWB)</vt:lpstr>
      <vt:lpstr>De Wet Werk en Bijstand (WWB) bedragen 2016</vt:lpstr>
      <vt:lpstr>De Algemene Ouderdomswet (AOW) bedragen 2016</vt:lpstr>
      <vt:lpstr>De AOW</vt:lpstr>
      <vt:lpstr>Voorbeelden bij hoge kosten voor de verzorgingsstaat</vt:lpstr>
      <vt:lpstr>Voorzieningen en uitkeringen:  vangnet of hangmat?</vt:lpstr>
      <vt:lpstr>Misbruik van de verzorgingsstaat</vt:lpstr>
      <vt:lpstr>Wat doet de overheid om de problemen van de verzorgingsstaat op te lossen? (1/2)</vt:lpstr>
      <vt:lpstr>Wat doet de overheid om de problemen van de verzorgingsstaat op te lossen? (2/2)</vt:lpstr>
      <vt:lpstr>Nieuwe ontwikkelingen in de verzorgingsstaat</vt:lpstr>
      <vt:lpstr>Nieuwe risico’s, nieuwe behoeftes</vt:lpstr>
      <vt:lpstr>Verhouding tussen de generaties</vt:lpstr>
      <vt:lpstr>Oplossingen spanning tussen generaties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Verzorgingsstaat onder druk</dc:title>
  <dc:creator>Fluitsma, DWPM (Daniel)</dc:creator>
  <cp:lastModifiedBy>Fluitsma, D.W.P.M. (Daniel)</cp:lastModifiedBy>
  <cp:revision>15</cp:revision>
  <dcterms:created xsi:type="dcterms:W3CDTF">2017-06-22T08:29:58Z</dcterms:created>
  <dcterms:modified xsi:type="dcterms:W3CDTF">2022-06-13T08:53:00Z</dcterms:modified>
</cp:coreProperties>
</file>